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4"/>
  </p:notesMasterIdLst>
  <p:sldIdLst>
    <p:sldId id="268" r:id="rId2"/>
    <p:sldId id="261" r:id="rId3"/>
    <p:sldId id="269" r:id="rId4"/>
    <p:sldId id="263" r:id="rId5"/>
    <p:sldId id="264" r:id="rId6"/>
    <p:sldId id="259" r:id="rId7"/>
    <p:sldId id="266" r:id="rId8"/>
    <p:sldId id="260" r:id="rId9"/>
    <p:sldId id="262" r:id="rId10"/>
    <p:sldId id="265" r:id="rId11"/>
    <p:sldId id="270" r:id="rId12"/>
    <p:sldId id="267" r:id="rId13"/>
  </p:sldIdLst>
  <p:sldSz cx="16256000" cy="9144000"/>
  <p:notesSz cx="6858000" cy="9144000"/>
  <p:defaultTextStyle>
    <a:defPPr>
      <a:defRPr lang="en-US"/>
    </a:defPPr>
    <a:lvl1pPr marL="0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1pPr>
    <a:lvl2pPr marL="410147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2pPr>
    <a:lvl3pPr marL="820295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3pPr>
    <a:lvl4pPr marL="1230442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4pPr>
    <a:lvl5pPr marL="1640589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5pPr>
    <a:lvl6pPr marL="2050736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6pPr>
    <a:lvl7pPr marL="2460885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7pPr>
    <a:lvl8pPr marL="2871031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8pPr>
    <a:lvl9pPr marL="3281178" algn="l" defTabSz="410147" rtl="0" eaLnBrk="1" latinLnBrk="0" hangingPunct="1">
      <a:defRPr sz="16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E2C"/>
    <a:srgbClr val="0067B4"/>
    <a:srgbClr val="F1B903"/>
    <a:srgbClr val="AC8300"/>
    <a:srgbClr val="EB765A"/>
    <a:srgbClr val="FF8161"/>
    <a:srgbClr val="F86331"/>
    <a:srgbClr val="D87B65"/>
    <a:srgbClr val="EF8870"/>
    <a:srgbClr val="FF5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18" autoAdjust="0"/>
    <p:restoredTop sz="96831"/>
  </p:normalViewPr>
  <p:slideViewPr>
    <p:cSldViewPr snapToGrid="0">
      <p:cViewPr varScale="1">
        <p:scale>
          <a:sx n="79" d="100"/>
          <a:sy n="79" d="100"/>
        </p:scale>
        <p:origin x="256" y="960"/>
      </p:cViewPr>
      <p:guideLst/>
    </p:cSldViewPr>
  </p:slideViewPr>
  <p:notesTextViewPr>
    <p:cViewPr>
      <p:scale>
        <a:sx n="1" d="1"/>
        <a:sy n="1" d="1"/>
      </p:scale>
      <p:origin x="0" y="-110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C1D2B-524A-9A4D-8CAA-5B0F1388F302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28BBC-9C04-0A49-B66E-7E43E85F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0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1pPr>
    <a:lvl2pPr marL="410147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2pPr>
    <a:lvl3pPr marL="820295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3pPr>
    <a:lvl4pPr marL="1230442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4pPr>
    <a:lvl5pPr marL="1640589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5pPr>
    <a:lvl6pPr marL="2050736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0885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1031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1178" algn="l" defTabSz="820295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rdly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realtor.org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An overview of member resources, discounts and other benefits available to OAR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9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Leadership Training (for AEs and other local leaders): October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Spring Governance Meetings (April in Salem)</a:t>
            </a:r>
          </a:p>
          <a:p>
            <a:pPr marL="581597" lvl="1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Combined with REALTOR</a:t>
            </a:r>
            <a:r>
              <a:rPr lang="en-US" sz="900" b="0" i="0" baseline="30000" dirty="0">
                <a:solidFill>
                  <a:schemeClr val="tx1"/>
                </a:solidFill>
                <a:latin typeface="Avenir Book" panose="02000503020000020003" pitchFamily="2" charset="0"/>
              </a:rPr>
              <a:t>®</a:t>
            </a: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 Day at the Capitol in odd-numbered years (long legislative sessions)</a:t>
            </a:r>
          </a:p>
          <a:p>
            <a:pPr marL="581597" lvl="1" indent="-171450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Fall Convention, Trade Show &amp; Governance Meetings</a:t>
            </a:r>
          </a:p>
          <a:p>
            <a:pPr marL="581597" lvl="1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2018 in Eugene, September 18-21</a:t>
            </a:r>
          </a:p>
          <a:p>
            <a:pPr marL="581597" lvl="1" indent="-171450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Driving it HOME Golf Tournament (July) – benefitting affordable housing programs in Oregon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Taste of Portland (Sept/October) – benefitting affordable housing programs in Oregon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1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10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Strength in numbers!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More than 900 new members added in 2017!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2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Providing these resources is a cornerstone of OAR’s mission and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7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</a:rPr>
              <a:t>Buyer/Seller Advisories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Helps determine property conditions &amp;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Available in most languages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Accessible on the OAR website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Shareable from your website or email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</a:rPr>
              <a:t>Flood Insurance Toolkit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Documents, links &amp; videos on flood insurance topics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DCMA Toolkit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Protection from copyright infringement liability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Sample languages &amp; forms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Website compliance with “Safe Harbor” provisions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Risk Management Toolkit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Comprehensive reference guide to real estate transactions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on the OAR website with NRDS number &amp;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5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</a:rPr>
              <a:t>Member Directory</a:t>
            </a:r>
          </a:p>
          <a:p>
            <a:pPr>
              <a:spcAft>
                <a:spcPts val="600"/>
              </a:spcAft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An online in a directory of 16,600+ members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Find REALTORS</a:t>
            </a:r>
            <a:r>
              <a:rPr lang="en-US" sz="900" b="0" i="0" baseline="3000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®</a:t>
            </a: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 in other local markets for referrals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Build your network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from the OAR website with NRDS number &amp; password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Mobile Safety App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Transforms mobile devices into personal emergency phones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Provides two-way communication with 911 authorities, private security, and safety groups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Discounted price for OAR members ($17.99 per year)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Contact </a:t>
            </a:r>
            <a:r>
              <a:rPr lang="en-US" sz="900" b="0" i="0" dirty="0">
                <a:latin typeface="Avenir Book" panose="02000503020000020003" pitchFamily="2" charset="0"/>
                <a:ea typeface="Avenir Book" charset="0"/>
                <a:cs typeface="Avenir Book" charset="0"/>
                <a:hlinkClick r:id="rId3"/>
              </a:rPr>
              <a:t>www.guardly.com/</a:t>
            </a:r>
            <a:r>
              <a:rPr lang="en-US" sz="900" b="0" i="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Housing Market Data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Member access to Realtors Property Resource (RPR)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Monthly updates of key metrics on OAR website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1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1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4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pPr>
              <a:spcAft>
                <a:spcPts val="600"/>
              </a:spcAft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Heavy" charset="0"/>
              <a:cs typeface="Avenir Heavy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Transaction Forms</a:t>
            </a:r>
          </a:p>
          <a:p>
            <a:pPr marL="635000" indent="-317500">
              <a:buFont typeface="Arial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to the Oregon Real Estate Forms library</a:t>
            </a:r>
          </a:p>
          <a:p>
            <a:pPr marL="635000" indent="-317500">
              <a:buFont typeface="Arial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Save $100 as an OAR member</a:t>
            </a:r>
          </a:p>
          <a:p>
            <a:pPr marL="635000" indent="-317500">
              <a:buFont typeface="Arial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Go to www.orefonline.com or call 503-459-0195</a:t>
            </a:r>
          </a:p>
          <a:p>
            <a:pPr marL="635000" indent="-317500">
              <a:buFont typeface="Arial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E&amp;O Insurance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to quality Errors &amp; Omissions (E&amp;O) insurance through a trusted partner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to risk management tools &amp; services, plus proactive claims handling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Call 800-447-4982</a:t>
            </a: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 for a quote</a:t>
            </a:r>
          </a:p>
          <a:p>
            <a:pPr marL="635000" indent="-317500">
              <a:buFont typeface="Arial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Office Supplies</a:t>
            </a:r>
          </a:p>
          <a:p>
            <a:pPr marL="746125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Member discounts (typ. 10%) on 175+ items from Office Depot/OfficeMax, including copy &amp; print center</a:t>
            </a:r>
          </a:p>
          <a:p>
            <a:pPr marL="746125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Tiered discounts &amp; FREE next-day delivery on most products</a:t>
            </a:r>
          </a:p>
          <a:p>
            <a:pPr marL="746125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Shop online or at retail locations</a:t>
            </a:r>
          </a:p>
          <a:p>
            <a:pPr marL="746125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Member discounts on breakroom products &amp; office furniture</a:t>
            </a:r>
          </a:p>
          <a:p>
            <a:pPr marL="746125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Go to Member Benefits section of OAR website for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47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Avenir Roman" panose="02000503020000020003" pitchFamily="2" charset="0"/>
              </a:rPr>
              <a:t>Notes/Talking Points:</a:t>
            </a:r>
          </a:p>
          <a:p>
            <a:pPr>
              <a:spcAft>
                <a:spcPts val="600"/>
              </a:spcAft>
            </a:pPr>
            <a:endParaRPr lang="en-US" sz="1200" b="1" dirty="0">
              <a:solidFill>
                <a:schemeClr val="tx1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Group Insurance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Group insurance rates on a full suite of policies, including medical, life &amp; auto through Johnson  Benefit Group, Inc.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Group insurance rates on dental insurance from Willamette Dental Group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Go to Member Benefits section of OAR website for details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Tech Helpline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FREE access to technology “geeks” for 500,000+ hardware, software &amp; networking products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Available M-F, 6am – 5pm PT &amp; Saturday, 6am – 2pm PT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Call 1-888-804-8226 or email support@techhelpline.com 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Columbia Sportswear Employee Store in Portland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Exclusive access to employee pricing 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EVERY Wednesday, 10am – 7pm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For OAR members and up to four (4) guests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REALTOR</a:t>
            </a:r>
            <a:r>
              <a:rPr lang="en-US" sz="900" b="1" i="0" baseline="3000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®</a:t>
            </a: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 Team Store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10% discount on product/publication purchases</a:t>
            </a:r>
          </a:p>
          <a:p>
            <a:pPr marL="685800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Go to </a:t>
            </a:r>
            <a:r>
              <a:rPr lang="en-US" sz="900" b="0" i="0" dirty="0">
                <a:latin typeface="Avenir Book" panose="02000503020000020003" pitchFamily="2" charset="0"/>
                <a:ea typeface="Avenir Book" charset="0"/>
                <a:cs typeface="Avenir Book" charset="0"/>
                <a:hlinkClick r:id="rId3"/>
              </a:rPr>
              <a:t>https://store.realtor.org/</a:t>
            </a:r>
            <a:r>
              <a:rPr lang="en-US" sz="900" b="0" i="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 </a:t>
            </a: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&amp; use promo code OAR2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0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pPr>
              <a:spcAft>
                <a:spcPts val="600"/>
              </a:spcAft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Heavy" charset="0"/>
              <a:cs typeface="Avenir Heavy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Government &amp; Political Affairs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Dedicated OAR staff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Key Committees of member volunteers &amp; leadership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RPAC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Funding for national, state &amp; local political campaigns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Portion of your annual membership dues (max. $50/year); 35% returned to local association/board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Major Investor voluntary contribution (min. $1,000/year) 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Recognition (pin) for voluntary contributions beginning at $50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Issues Mobilization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Funding &amp; services for local ballot measure campaigns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Available to individual embers or local associations/boards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Application &amp; approval process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Funded by a percentage of annual membership dues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Calls for Action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Online support/opposition of national, state or local issues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“The Voice of the REALTOR</a:t>
            </a:r>
            <a:r>
              <a:rPr lang="en-US" sz="900" b="0" i="0" baseline="3000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®</a:t>
            </a: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” in government decisions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Register &amp; respond via VoterVoice email platform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94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pPr>
              <a:spcAft>
                <a:spcPts val="600"/>
              </a:spcAft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Heavy" charset="0"/>
              <a:cs typeface="Avenir Heavy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Legal Hotline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to specialized real estate attorneys for all your transaction questions 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Responses given within 24 hour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$125 annually for unlimited questions via phone or email</a:t>
            </a:r>
          </a:p>
          <a:p>
            <a:pPr marL="1051497" lvl="1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Call: M-F, 9am – Noon (except holidays)</a:t>
            </a:r>
          </a:p>
          <a:p>
            <a:pPr marL="1051497" lvl="1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Email: M-F, 8am – 5pm PT (except holidays)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Subscribe online or call 800-252-9115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Legal Hotline Q&amp;A Archives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FREE online selection from Legal Hotline calls &amp; emails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Access on the OAR website with your NRDS number &amp; password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Mediation &amp; Arbitration Services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Mediation &amp; arbitration services from a trusted partner 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Specialists in resolving real estate transaction disputes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Call 800-423-1216 for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0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20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</a:rPr>
              <a:t>Notes/Talking Points:</a:t>
            </a:r>
          </a:p>
          <a:p>
            <a:pPr>
              <a:spcAft>
                <a:spcPts val="600"/>
              </a:spcAft>
            </a:pPr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  <a:ea typeface="Avenir Heavy" charset="0"/>
              <a:cs typeface="Avenir Heavy" charset="0"/>
            </a:endParaRPr>
          </a:p>
          <a:p>
            <a:pPr>
              <a:spcAft>
                <a:spcPts val="600"/>
              </a:spcAft>
            </a:pPr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Live Coursework</a:t>
            </a:r>
          </a:p>
          <a:p>
            <a:pPr marL="685800" lvl="1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Member pricing for live coursework, including GRI and other NAR designations &amp; certifications</a:t>
            </a:r>
          </a:p>
          <a:p>
            <a:pPr marL="685800" lvl="1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46 GRI courses scheduled in 13 locations statewide in 2018</a:t>
            </a:r>
          </a:p>
          <a:p>
            <a:pPr marL="685800" lvl="1" indent="-282575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Four NAR designation/certification classes in 2018</a:t>
            </a:r>
          </a:p>
          <a:p>
            <a:pPr marL="688975" indent="-29051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Go to our online Education portal for info &amp; to register</a:t>
            </a:r>
          </a:p>
          <a:p>
            <a:endParaRPr lang="en-US" sz="900" b="0" i="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900" b="1" i="0" dirty="0">
                <a:solidFill>
                  <a:schemeClr val="tx1"/>
                </a:solidFill>
                <a:latin typeface="Avenir Book" panose="02000503020000020003" pitchFamily="2" charset="0"/>
                <a:ea typeface="Avenir Heavy" charset="0"/>
                <a:cs typeface="Avenir Heavy" charset="0"/>
              </a:rPr>
              <a:t>Online Learning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Member discounts for online learning platforms at InteractCE and the CE Shop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20+ live webinars scheduled in 2018</a:t>
            </a:r>
          </a:p>
          <a:p>
            <a:pPr marL="1051497" lvl="1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Allows multiple attendees for CE credit per purchase</a:t>
            </a:r>
          </a:p>
          <a:p>
            <a:pPr marL="1051497" lvl="1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Webinars recorded and available online: Absorb LMS platform: $10 each, CE credits apply</a:t>
            </a:r>
          </a:p>
          <a:p>
            <a:pPr marL="641350" indent="-284163">
              <a:buFont typeface="Arial" panose="020B0604020202020204" pitchFamily="34" charset="0"/>
              <a:buChar char="•"/>
            </a:pPr>
            <a:r>
              <a:rPr lang="en-US" sz="900" b="0" i="0" dirty="0">
                <a:solidFill>
                  <a:schemeClr val="tx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Go to our online Education portal for info &amp; to 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28BBC-9C04-0A49-B66E-7E43E85FA6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7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013647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5853280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429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429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556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556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280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166789"/>
            <a:ext cx="16255999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8264589"/>
            <a:ext cx="16256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127" y="8415867"/>
            <a:ext cx="2219897" cy="65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1933C4-A731-7445-803C-E97B04F8A09E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723F2-6134-FD4B-B5B8-4B0285B71813}"/>
              </a:ext>
            </a:extLst>
          </p:cNvPr>
          <p:cNvSpPr txBox="1"/>
          <p:nvPr/>
        </p:nvSpPr>
        <p:spPr>
          <a:xfrm>
            <a:off x="5182986" y="5910272"/>
            <a:ext cx="589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PROTECTING YOUR PIECE OF OREGON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7663F-7431-F34E-93BC-E19A5D6F7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33" y="3429788"/>
            <a:ext cx="7195935" cy="2284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3F652-F621-4341-9C6B-C8D3EB08BB38}"/>
              </a:ext>
            </a:extLst>
          </p:cNvPr>
          <p:cNvSpPr txBox="1"/>
          <p:nvPr/>
        </p:nvSpPr>
        <p:spPr>
          <a:xfrm>
            <a:off x="3492731" y="1531265"/>
            <a:ext cx="927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DIN Alternate" panose="020B0500000000000000" pitchFamily="34" charset="77"/>
              </a:rPr>
              <a:t>MEMBER RESOURCES</a:t>
            </a:r>
          </a:p>
        </p:txBody>
      </p:sp>
    </p:spTree>
    <p:extLst>
      <p:ext uri="{BB962C8B-B14F-4D97-AF65-F5344CB8AC3E}">
        <p14:creationId xmlns:p14="http://schemas.microsoft.com/office/powerpoint/2010/main" val="1778599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AB06D03-0405-FA48-A430-AD646AE0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8774">
            <a:off x="8746902" y="2158367"/>
            <a:ext cx="4082317" cy="2717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44E4F8-24ED-6341-8CC7-A6AB1C9D9E02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94764C-BAA4-D742-AFDE-9DBC389FE40A}"/>
              </a:ext>
            </a:extLst>
          </p:cNvPr>
          <p:cNvSpPr txBox="1"/>
          <p:nvPr/>
        </p:nvSpPr>
        <p:spPr>
          <a:xfrm>
            <a:off x="1917151" y="1690859"/>
            <a:ext cx="6136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venir Black" panose="02000503020000020003" pitchFamily="2" charset="0"/>
                <a:ea typeface="Avenir Heavy" charset="0"/>
                <a:cs typeface="Avenir Heavy" charset="0"/>
              </a:rPr>
              <a:t>Member Engagement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B92821-BBD0-4745-9B08-E8B354327D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4706" t="19883" r="22212" b="28666"/>
          <a:stretch/>
        </p:blipFill>
        <p:spPr>
          <a:xfrm>
            <a:off x="665018" y="1544216"/>
            <a:ext cx="1050641" cy="991335"/>
          </a:xfrm>
          <a:prstGeom prst="ellips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82E0D43-47FE-C64A-ABF7-B450C7548BBB}"/>
              </a:ext>
            </a:extLst>
          </p:cNvPr>
          <p:cNvSpPr txBox="1"/>
          <p:nvPr/>
        </p:nvSpPr>
        <p:spPr>
          <a:xfrm>
            <a:off x="494992" y="3064464"/>
            <a:ext cx="813361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In Person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Leadership Training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Spring &amp; Fall Governance Meetings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Fall Convention &amp; Trade Show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Legislative Conference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REALTOR</a:t>
            </a:r>
            <a:r>
              <a:rPr lang="en-US" sz="2800" baseline="300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®</a:t>
            </a: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 Day at the Capitol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RPAC Major Investor receptions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HOME Foundation Taste of Portland &amp; Driving it HOME Golf Tournament</a:t>
            </a:r>
            <a:endParaRPr lang="en-US" sz="2800" b="1" dirty="0">
              <a:solidFill>
                <a:srgbClr val="7030A0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090937C-2FCD-7B4C-955F-9CB1564D8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433">
            <a:off x="9526826" y="4520299"/>
            <a:ext cx="4087383" cy="306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68F81F-9F24-6A42-BB2D-0FBCD8F5C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948">
            <a:off x="12172517" y="2426227"/>
            <a:ext cx="3359086" cy="251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29754B-CCF1-6E48-B057-DA4BBFA4E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325">
            <a:off x="12823744" y="5042546"/>
            <a:ext cx="2665460" cy="250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6D13850-D0E0-CB44-827A-FDC784B4AECA}"/>
              </a:ext>
            </a:extLst>
          </p:cNvPr>
          <p:cNvSpPr txBox="1"/>
          <p:nvPr/>
        </p:nvSpPr>
        <p:spPr>
          <a:xfrm rot="21322364">
            <a:off x="8654473" y="2269405"/>
            <a:ext cx="232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Medium" panose="02000503020000020003" pitchFamily="2" charset="0"/>
              </a:rPr>
              <a:t>REALTOR</a:t>
            </a:r>
            <a:r>
              <a:rPr lang="en-US" sz="1200" baseline="30000" dirty="0">
                <a:latin typeface="Avenir Medium" panose="02000503020000020003" pitchFamily="2" charset="0"/>
              </a:rPr>
              <a:t>®</a:t>
            </a:r>
            <a:r>
              <a:rPr lang="en-US" sz="1200" dirty="0">
                <a:latin typeface="Avenir Medium" panose="02000503020000020003" pitchFamily="2" charset="0"/>
              </a:rPr>
              <a:t> Day at the Capitol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A7CFEB-918C-224D-B09D-DE708879B165}"/>
              </a:ext>
            </a:extLst>
          </p:cNvPr>
          <p:cNvSpPr txBox="1"/>
          <p:nvPr/>
        </p:nvSpPr>
        <p:spPr>
          <a:xfrm rot="20607995">
            <a:off x="14362520" y="4290084"/>
            <a:ext cx="153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</a:rPr>
              <a:t>Taste of Portland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6EAA9E-399C-9942-9E10-5DA1DCEDDAB8}"/>
              </a:ext>
            </a:extLst>
          </p:cNvPr>
          <p:cNvSpPr txBox="1"/>
          <p:nvPr/>
        </p:nvSpPr>
        <p:spPr>
          <a:xfrm rot="590208">
            <a:off x="12648802" y="7217353"/>
            <a:ext cx="2562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</a:rPr>
              <a:t>Driving it HOME Golf Tournament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32AA8F-01E7-4B42-9D54-7D4583E2D59D}"/>
              </a:ext>
            </a:extLst>
          </p:cNvPr>
          <p:cNvSpPr txBox="1"/>
          <p:nvPr/>
        </p:nvSpPr>
        <p:spPr>
          <a:xfrm rot="16711600">
            <a:off x="8582198" y="5951788"/>
            <a:ext cx="232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</a:rPr>
              <a:t>Fall Convention &amp; Trade Show</a:t>
            </a:r>
          </a:p>
        </p:txBody>
      </p:sp>
    </p:spTree>
    <p:extLst>
      <p:ext uri="{BB962C8B-B14F-4D97-AF65-F5344CB8AC3E}">
        <p14:creationId xmlns:p14="http://schemas.microsoft.com/office/powerpoint/2010/main" val="1563324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3AA4BCE-A7DE-1648-A8DA-79767BEAE250}"/>
              </a:ext>
            </a:extLst>
          </p:cNvPr>
          <p:cNvSpPr txBox="1"/>
          <p:nvPr/>
        </p:nvSpPr>
        <p:spPr>
          <a:xfrm>
            <a:off x="1917151" y="1690859"/>
            <a:ext cx="6136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venir Black" panose="02000503020000020003" pitchFamily="2" charset="0"/>
                <a:ea typeface="Avenir Heavy" charset="0"/>
                <a:cs typeface="Avenir Heavy" charset="0"/>
              </a:rPr>
              <a:t>Member Engagement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8DC4D4-C6C5-8643-9442-6FF6555ED31D}"/>
              </a:ext>
            </a:extLst>
          </p:cNvPr>
          <p:cNvSpPr txBox="1"/>
          <p:nvPr/>
        </p:nvSpPr>
        <p:spPr>
          <a:xfrm>
            <a:off x="486332" y="3068349"/>
            <a:ext cx="700923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Online &amp; Digital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Website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Facebook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Monthly </a:t>
            </a:r>
            <a:r>
              <a:rPr lang="en-US" sz="2800" i="1" dirty="0">
                <a:latin typeface="Avenir Book Oblique" panose="02000503020000020003" pitchFamily="2" charset="0"/>
                <a:ea typeface="Avenir Heavy" charset="0"/>
                <a:cs typeface="Avenir Heavy" charset="0"/>
              </a:rPr>
              <a:t>E-News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Annual </a:t>
            </a:r>
            <a:r>
              <a:rPr lang="en-US" sz="2800" i="1" dirty="0">
                <a:latin typeface="Avenir Book Oblique" panose="02000503020000020003" pitchFamily="2" charset="0"/>
                <a:ea typeface="Avenir Heavy" charset="0"/>
                <a:cs typeface="Avenir Heavy" charset="0"/>
              </a:rPr>
              <a:t>Impact Report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Online surveys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Twitter</a:t>
            </a:r>
          </a:p>
          <a:p>
            <a:pPr marL="628650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YouTube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FFDC62-07BE-B049-8924-FBBFB520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556">
            <a:off x="8912063" y="2290752"/>
            <a:ext cx="4020089" cy="39919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44E4F8-24ED-6341-8CC7-A6AB1C9D9E02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272D61-70B3-B14A-A43B-610932579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4706" t="19883" r="22212" b="28666"/>
          <a:stretch/>
        </p:blipFill>
        <p:spPr>
          <a:xfrm>
            <a:off x="665018" y="1544216"/>
            <a:ext cx="1050641" cy="991335"/>
          </a:xfrm>
          <a:prstGeom prst="ellips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D2291-5FB0-F749-8506-A087A276A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691">
            <a:off x="12042443" y="1894277"/>
            <a:ext cx="3564069" cy="4726598"/>
          </a:xfrm>
          <a:prstGeom prst="rect">
            <a:avLst/>
          </a:prstGeom>
          <a:effectLst>
            <a:outerShdw blurRad="152400" dist="1397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E8C285-AF5F-844A-A597-701E7483F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59" y="5956357"/>
            <a:ext cx="3792735" cy="1866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BE10-BFD9-B044-AD93-CBDEB3CA3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212" y="7111513"/>
            <a:ext cx="1717556" cy="7116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47EB10-0D0D-7944-BB17-FFC7EA627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6189" y="6719356"/>
            <a:ext cx="1363023" cy="13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5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0" y="0"/>
            <a:ext cx="11903174" cy="10450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LOCAL ASSOCIATIONS / BOARDS &amp; DISTRICTS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A6320D-E780-994E-93EC-F4E26436B42E}"/>
              </a:ext>
            </a:extLst>
          </p:cNvPr>
          <p:cNvGrpSpPr/>
          <p:nvPr/>
        </p:nvGrpSpPr>
        <p:grpSpPr>
          <a:xfrm>
            <a:off x="6485799" y="1190624"/>
            <a:ext cx="8630481" cy="6926609"/>
            <a:chOff x="6485799" y="1190624"/>
            <a:chExt cx="8630481" cy="692660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C113900-B5A7-3844-AFDA-B1F62F563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799" y="1190624"/>
              <a:ext cx="8630481" cy="6926609"/>
            </a:xfrm>
            <a:prstGeom prst="rect">
              <a:avLst/>
            </a:prstGeom>
          </p:spPr>
        </p:pic>
        <p:sp>
          <p:nvSpPr>
            <p:cNvPr id="38" name="Heptagon 37">
              <a:extLst>
                <a:ext uri="{FF2B5EF4-FFF2-40B4-BE49-F238E27FC236}">
                  <a16:creationId xmlns:a16="http://schemas.microsoft.com/office/drawing/2014/main" id="{AEB91262-2205-024D-94B2-4D86E6E40DEA}"/>
                </a:ext>
              </a:extLst>
            </p:cNvPr>
            <p:cNvSpPr/>
            <p:nvPr/>
          </p:nvSpPr>
          <p:spPr>
            <a:xfrm>
              <a:off x="8054603" y="4601120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S</a:t>
              </a:r>
            </a:p>
          </p:txBody>
        </p:sp>
        <p:sp>
          <p:nvSpPr>
            <p:cNvPr id="33" name="Heptagon 32">
              <a:extLst>
                <a:ext uri="{FF2B5EF4-FFF2-40B4-BE49-F238E27FC236}">
                  <a16:creationId xmlns:a16="http://schemas.microsoft.com/office/drawing/2014/main" id="{635075E6-C11C-1742-A9E5-4B3383346837}"/>
                </a:ext>
              </a:extLst>
            </p:cNvPr>
            <p:cNvSpPr/>
            <p:nvPr/>
          </p:nvSpPr>
          <p:spPr>
            <a:xfrm>
              <a:off x="8035073" y="7090234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X</a:t>
              </a:r>
            </a:p>
          </p:txBody>
        </p:sp>
        <p:sp>
          <p:nvSpPr>
            <p:cNvPr id="37" name="Heptagon 36">
              <a:extLst>
                <a:ext uri="{FF2B5EF4-FFF2-40B4-BE49-F238E27FC236}">
                  <a16:creationId xmlns:a16="http://schemas.microsoft.com/office/drawing/2014/main" id="{1A89FFF9-1B83-C845-9A0E-8F08467C60F8}"/>
                </a:ext>
              </a:extLst>
            </p:cNvPr>
            <p:cNvSpPr/>
            <p:nvPr/>
          </p:nvSpPr>
          <p:spPr>
            <a:xfrm>
              <a:off x="7819287" y="4487306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R</a:t>
              </a:r>
            </a:p>
          </p:txBody>
        </p:sp>
        <p:sp>
          <p:nvSpPr>
            <p:cNvPr id="39" name="Heptagon 38">
              <a:extLst>
                <a:ext uri="{FF2B5EF4-FFF2-40B4-BE49-F238E27FC236}">
                  <a16:creationId xmlns:a16="http://schemas.microsoft.com/office/drawing/2014/main" id="{3783B053-9165-6E45-B3D9-B3F8AAFD3A4F}"/>
                </a:ext>
              </a:extLst>
            </p:cNvPr>
            <p:cNvSpPr/>
            <p:nvPr/>
          </p:nvSpPr>
          <p:spPr>
            <a:xfrm>
              <a:off x="9314376" y="7327392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Y</a:t>
              </a:r>
            </a:p>
          </p:txBody>
        </p:sp>
        <p:sp>
          <p:nvSpPr>
            <p:cNvPr id="40" name="Heptagon 39">
              <a:extLst>
                <a:ext uri="{FF2B5EF4-FFF2-40B4-BE49-F238E27FC236}">
                  <a16:creationId xmlns:a16="http://schemas.microsoft.com/office/drawing/2014/main" id="{8F596D9A-E123-444C-B2E5-3B5A9BF62CFB}"/>
                </a:ext>
              </a:extLst>
            </p:cNvPr>
            <p:cNvSpPr/>
            <p:nvPr/>
          </p:nvSpPr>
          <p:spPr>
            <a:xfrm>
              <a:off x="6711237" y="7486109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W</a:t>
              </a:r>
            </a:p>
          </p:txBody>
        </p:sp>
        <p:sp>
          <p:nvSpPr>
            <p:cNvPr id="42" name="Heptagon 41">
              <a:extLst>
                <a:ext uri="{FF2B5EF4-FFF2-40B4-BE49-F238E27FC236}">
                  <a16:creationId xmlns:a16="http://schemas.microsoft.com/office/drawing/2014/main" id="{03296D73-3F66-DD45-8C93-7A2982DF8FE6}"/>
                </a:ext>
              </a:extLst>
            </p:cNvPr>
            <p:cNvSpPr/>
            <p:nvPr/>
          </p:nvSpPr>
          <p:spPr>
            <a:xfrm>
              <a:off x="6684878" y="5456141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U</a:t>
              </a:r>
            </a:p>
          </p:txBody>
        </p:sp>
        <p:sp>
          <p:nvSpPr>
            <p:cNvPr id="47" name="Heptagon 46">
              <a:extLst>
                <a:ext uri="{FF2B5EF4-FFF2-40B4-BE49-F238E27FC236}">
                  <a16:creationId xmlns:a16="http://schemas.microsoft.com/office/drawing/2014/main" id="{60A4A167-ABCA-4F45-9F04-6BA6BB7C9C0D}"/>
                </a:ext>
              </a:extLst>
            </p:cNvPr>
            <p:cNvSpPr/>
            <p:nvPr/>
          </p:nvSpPr>
          <p:spPr>
            <a:xfrm>
              <a:off x="7599912" y="5786276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V</a:t>
              </a:r>
            </a:p>
          </p:txBody>
        </p:sp>
        <p:sp>
          <p:nvSpPr>
            <p:cNvPr id="49" name="Heptagon 48">
              <a:extLst>
                <a:ext uri="{FF2B5EF4-FFF2-40B4-BE49-F238E27FC236}">
                  <a16:creationId xmlns:a16="http://schemas.microsoft.com/office/drawing/2014/main" id="{51E8C22F-926D-FF4B-8CA1-25CB0B0AA40C}"/>
                </a:ext>
              </a:extLst>
            </p:cNvPr>
            <p:cNvSpPr/>
            <p:nvPr/>
          </p:nvSpPr>
          <p:spPr>
            <a:xfrm>
              <a:off x="7910808" y="3756308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P</a:t>
              </a:r>
            </a:p>
          </p:txBody>
        </p:sp>
        <p:sp>
          <p:nvSpPr>
            <p:cNvPr id="52" name="Heptagon 51">
              <a:extLst>
                <a:ext uri="{FF2B5EF4-FFF2-40B4-BE49-F238E27FC236}">
                  <a16:creationId xmlns:a16="http://schemas.microsoft.com/office/drawing/2014/main" id="{489A5D79-EDA1-684D-ACFF-7CF4246CBE9C}"/>
                </a:ext>
              </a:extLst>
            </p:cNvPr>
            <p:cNvSpPr/>
            <p:nvPr/>
          </p:nvSpPr>
          <p:spPr>
            <a:xfrm>
              <a:off x="6813528" y="4573172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Q</a:t>
              </a:r>
            </a:p>
          </p:txBody>
        </p:sp>
        <p:sp>
          <p:nvSpPr>
            <p:cNvPr id="51" name="Heptagon 50">
              <a:extLst>
                <a:ext uri="{FF2B5EF4-FFF2-40B4-BE49-F238E27FC236}">
                  <a16:creationId xmlns:a16="http://schemas.microsoft.com/office/drawing/2014/main" id="{2CA51239-C1DA-204F-9613-DD0E40BF4803}"/>
                </a:ext>
              </a:extLst>
            </p:cNvPr>
            <p:cNvSpPr/>
            <p:nvPr/>
          </p:nvSpPr>
          <p:spPr>
            <a:xfrm>
              <a:off x="8264376" y="3171092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O</a:t>
              </a:r>
            </a:p>
          </p:txBody>
        </p:sp>
        <p:sp>
          <p:nvSpPr>
            <p:cNvPr id="53" name="Heptagon 52">
              <a:extLst>
                <a:ext uri="{FF2B5EF4-FFF2-40B4-BE49-F238E27FC236}">
                  <a16:creationId xmlns:a16="http://schemas.microsoft.com/office/drawing/2014/main" id="{43586A95-D893-3343-9F6E-6014676C4B73}"/>
                </a:ext>
              </a:extLst>
            </p:cNvPr>
            <p:cNvSpPr/>
            <p:nvPr/>
          </p:nvSpPr>
          <p:spPr>
            <a:xfrm>
              <a:off x="6947640" y="3268628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L</a:t>
              </a:r>
            </a:p>
          </p:txBody>
        </p:sp>
        <p:sp>
          <p:nvSpPr>
            <p:cNvPr id="54" name="Heptagon 53">
              <a:extLst>
                <a:ext uri="{FF2B5EF4-FFF2-40B4-BE49-F238E27FC236}">
                  <a16:creationId xmlns:a16="http://schemas.microsoft.com/office/drawing/2014/main" id="{47CD4AAB-19A8-C248-A687-CD7CC15BFF63}"/>
                </a:ext>
              </a:extLst>
            </p:cNvPr>
            <p:cNvSpPr/>
            <p:nvPr/>
          </p:nvSpPr>
          <p:spPr>
            <a:xfrm>
              <a:off x="7148808" y="2409092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J</a:t>
              </a:r>
            </a:p>
          </p:txBody>
        </p:sp>
        <p:sp>
          <p:nvSpPr>
            <p:cNvPr id="55" name="Heptagon 54">
              <a:extLst>
                <a:ext uri="{FF2B5EF4-FFF2-40B4-BE49-F238E27FC236}">
                  <a16:creationId xmlns:a16="http://schemas.microsoft.com/office/drawing/2014/main" id="{31E3D653-6194-3C4E-8FAD-59AA728EE037}"/>
                </a:ext>
              </a:extLst>
            </p:cNvPr>
            <p:cNvSpPr/>
            <p:nvPr/>
          </p:nvSpPr>
          <p:spPr>
            <a:xfrm>
              <a:off x="7118328" y="1512980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A</a:t>
              </a:r>
            </a:p>
          </p:txBody>
        </p:sp>
        <p:sp>
          <p:nvSpPr>
            <p:cNvPr id="56" name="Heptagon 55">
              <a:extLst>
                <a:ext uri="{FF2B5EF4-FFF2-40B4-BE49-F238E27FC236}">
                  <a16:creationId xmlns:a16="http://schemas.microsoft.com/office/drawing/2014/main" id="{68E7502D-BE67-CB40-A6F4-6A57BFDEF202}"/>
                </a:ext>
              </a:extLst>
            </p:cNvPr>
            <p:cNvSpPr/>
            <p:nvPr/>
          </p:nvSpPr>
          <p:spPr>
            <a:xfrm>
              <a:off x="7813272" y="2841908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K</a:t>
              </a:r>
            </a:p>
          </p:txBody>
        </p:sp>
        <p:sp>
          <p:nvSpPr>
            <p:cNvPr id="57" name="Heptagon 56">
              <a:extLst>
                <a:ext uri="{FF2B5EF4-FFF2-40B4-BE49-F238E27FC236}">
                  <a16:creationId xmlns:a16="http://schemas.microsoft.com/office/drawing/2014/main" id="{3BB2906E-0079-7B4E-A5E7-91EB437C0EF4}"/>
                </a:ext>
              </a:extLst>
            </p:cNvPr>
            <p:cNvSpPr/>
            <p:nvPr/>
          </p:nvSpPr>
          <p:spPr>
            <a:xfrm>
              <a:off x="8386296" y="2378612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C</a:t>
              </a:r>
            </a:p>
          </p:txBody>
        </p:sp>
        <p:sp>
          <p:nvSpPr>
            <p:cNvPr id="58" name="Heptagon 57">
              <a:extLst>
                <a:ext uri="{FF2B5EF4-FFF2-40B4-BE49-F238E27FC236}">
                  <a16:creationId xmlns:a16="http://schemas.microsoft.com/office/drawing/2014/main" id="{CA2340C8-FD2F-DD45-9357-2C2BAE0BA339}"/>
                </a:ext>
              </a:extLst>
            </p:cNvPr>
            <p:cNvSpPr/>
            <p:nvPr/>
          </p:nvSpPr>
          <p:spPr>
            <a:xfrm>
              <a:off x="8648424" y="2421284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D</a:t>
              </a:r>
            </a:p>
          </p:txBody>
        </p:sp>
        <p:sp>
          <p:nvSpPr>
            <p:cNvPr id="59" name="Heptagon 58">
              <a:extLst>
                <a:ext uri="{FF2B5EF4-FFF2-40B4-BE49-F238E27FC236}">
                  <a16:creationId xmlns:a16="http://schemas.microsoft.com/office/drawing/2014/main" id="{C5EF1B45-F91B-804D-989B-F187D28774BE}"/>
                </a:ext>
              </a:extLst>
            </p:cNvPr>
            <p:cNvSpPr/>
            <p:nvPr/>
          </p:nvSpPr>
          <p:spPr>
            <a:xfrm>
              <a:off x="9794472" y="4554884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T</a:t>
              </a:r>
            </a:p>
          </p:txBody>
        </p:sp>
        <p:sp>
          <p:nvSpPr>
            <p:cNvPr id="60" name="Heptagon 59">
              <a:extLst>
                <a:ext uri="{FF2B5EF4-FFF2-40B4-BE49-F238E27FC236}">
                  <a16:creationId xmlns:a16="http://schemas.microsoft.com/office/drawing/2014/main" id="{6982B1F3-05BA-EB42-8F69-134E8F26FB3C}"/>
                </a:ext>
              </a:extLst>
            </p:cNvPr>
            <p:cNvSpPr/>
            <p:nvPr/>
          </p:nvSpPr>
          <p:spPr>
            <a:xfrm>
              <a:off x="13183848" y="2616356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H</a:t>
              </a:r>
            </a:p>
          </p:txBody>
        </p:sp>
        <p:sp>
          <p:nvSpPr>
            <p:cNvPr id="61" name="Heptagon 60">
              <a:extLst>
                <a:ext uri="{FF2B5EF4-FFF2-40B4-BE49-F238E27FC236}">
                  <a16:creationId xmlns:a16="http://schemas.microsoft.com/office/drawing/2014/main" id="{A0F8264B-D362-CC4E-8751-66732874924C}"/>
                </a:ext>
              </a:extLst>
            </p:cNvPr>
            <p:cNvSpPr/>
            <p:nvPr/>
          </p:nvSpPr>
          <p:spPr>
            <a:xfrm>
              <a:off x="12470616" y="2146964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G</a:t>
              </a:r>
            </a:p>
          </p:txBody>
        </p:sp>
        <p:sp>
          <p:nvSpPr>
            <p:cNvPr id="62" name="Heptagon 61">
              <a:extLst>
                <a:ext uri="{FF2B5EF4-FFF2-40B4-BE49-F238E27FC236}">
                  <a16:creationId xmlns:a16="http://schemas.microsoft.com/office/drawing/2014/main" id="{4369198D-06EC-B744-AB99-BFADEA8F404B}"/>
                </a:ext>
              </a:extLst>
            </p:cNvPr>
            <p:cNvSpPr/>
            <p:nvPr/>
          </p:nvSpPr>
          <p:spPr>
            <a:xfrm>
              <a:off x="14726136" y="4975508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I</a:t>
              </a:r>
            </a:p>
          </p:txBody>
        </p:sp>
        <p:sp>
          <p:nvSpPr>
            <p:cNvPr id="63" name="Heptagon 62">
              <a:extLst>
                <a:ext uri="{FF2B5EF4-FFF2-40B4-BE49-F238E27FC236}">
                  <a16:creationId xmlns:a16="http://schemas.microsoft.com/office/drawing/2014/main" id="{5954FEFE-6AE2-824E-8EBE-93574E106D4E}"/>
                </a:ext>
              </a:extLst>
            </p:cNvPr>
            <p:cNvSpPr/>
            <p:nvPr/>
          </p:nvSpPr>
          <p:spPr>
            <a:xfrm>
              <a:off x="11909784" y="1903124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F</a:t>
              </a:r>
            </a:p>
          </p:txBody>
        </p:sp>
        <p:sp>
          <p:nvSpPr>
            <p:cNvPr id="64" name="Heptagon 63">
              <a:extLst>
                <a:ext uri="{FF2B5EF4-FFF2-40B4-BE49-F238E27FC236}">
                  <a16:creationId xmlns:a16="http://schemas.microsoft.com/office/drawing/2014/main" id="{78264D9C-5D2F-2048-9F55-8D47BEA5C389}"/>
                </a:ext>
              </a:extLst>
            </p:cNvPr>
            <p:cNvSpPr/>
            <p:nvPr/>
          </p:nvSpPr>
          <p:spPr>
            <a:xfrm>
              <a:off x="9715224" y="2171348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E</a:t>
              </a:r>
            </a:p>
          </p:txBody>
        </p:sp>
        <p:sp>
          <p:nvSpPr>
            <p:cNvPr id="66" name="Heptagon 65">
              <a:extLst>
                <a:ext uri="{FF2B5EF4-FFF2-40B4-BE49-F238E27FC236}">
                  <a16:creationId xmlns:a16="http://schemas.microsoft.com/office/drawing/2014/main" id="{566C276C-AF58-D449-B044-BDC4AD2DEDCE}"/>
                </a:ext>
              </a:extLst>
            </p:cNvPr>
            <p:cNvSpPr/>
            <p:nvPr/>
          </p:nvSpPr>
          <p:spPr>
            <a:xfrm>
              <a:off x="7618119" y="3359546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M</a:t>
              </a:r>
            </a:p>
          </p:txBody>
        </p:sp>
        <p:sp>
          <p:nvSpPr>
            <p:cNvPr id="50" name="Heptagon 49">
              <a:extLst>
                <a:ext uri="{FF2B5EF4-FFF2-40B4-BE49-F238E27FC236}">
                  <a16:creationId xmlns:a16="http://schemas.microsoft.com/office/drawing/2014/main" id="{C9A4F531-4FB9-9446-8A0B-31BA7FB96C9E}"/>
                </a:ext>
              </a:extLst>
            </p:cNvPr>
            <p:cNvSpPr/>
            <p:nvPr/>
          </p:nvSpPr>
          <p:spPr>
            <a:xfrm>
              <a:off x="8038824" y="3250340"/>
              <a:ext cx="390144" cy="390144"/>
            </a:xfrm>
            <a:prstGeom prst="heptag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venir Medium" panose="02000503020000020003" pitchFamily="2" charset="0"/>
                </a:rPr>
                <a:t>N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440C01D-721E-A640-974C-0CCA490A9A8F}"/>
                </a:ext>
              </a:extLst>
            </p:cNvPr>
            <p:cNvSpPr/>
            <p:nvPr/>
          </p:nvSpPr>
          <p:spPr>
            <a:xfrm>
              <a:off x="7860166" y="1733797"/>
              <a:ext cx="379118" cy="387611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Avenir Heavy" panose="02000503020000020003" pitchFamily="2" charset="0"/>
                </a:rPr>
                <a:t>1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A7F9B19-1311-7E41-90CA-CD7A210CF7FF}"/>
                </a:ext>
              </a:extLst>
            </p:cNvPr>
            <p:cNvSpPr/>
            <p:nvPr/>
          </p:nvSpPr>
          <p:spPr>
            <a:xfrm>
              <a:off x="7371301" y="2907472"/>
              <a:ext cx="379118" cy="38761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Avenir Heavy" panose="02000503020000020003" pitchFamily="2" charset="0"/>
                </a:rPr>
                <a:t>2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9D5E180-5AA3-E249-82F3-0A0730BF1AEC}"/>
                </a:ext>
              </a:extLst>
            </p:cNvPr>
            <p:cNvSpPr/>
            <p:nvPr/>
          </p:nvSpPr>
          <p:spPr>
            <a:xfrm>
              <a:off x="8630083" y="4095007"/>
              <a:ext cx="379118" cy="38761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Avenir Heavy" panose="02000503020000020003" pitchFamily="2" charset="0"/>
                </a:rPr>
                <a:t>3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A118F75-CE9F-5842-8B30-EF5490171B6A}"/>
                </a:ext>
              </a:extLst>
            </p:cNvPr>
            <p:cNvSpPr/>
            <p:nvPr/>
          </p:nvSpPr>
          <p:spPr>
            <a:xfrm>
              <a:off x="7694570" y="6499511"/>
              <a:ext cx="379118" cy="38761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Avenir Heavy" panose="02000503020000020003" pitchFamily="2" charset="0"/>
                </a:rPr>
                <a:t>4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93D29D8-4ACE-7147-BB09-1206DD060F52}"/>
                </a:ext>
              </a:extLst>
            </p:cNvPr>
            <p:cNvSpPr/>
            <p:nvPr/>
          </p:nvSpPr>
          <p:spPr>
            <a:xfrm>
              <a:off x="10878691" y="5398665"/>
              <a:ext cx="379118" cy="38761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Avenir Heavy" panose="02000503020000020003" pitchFamily="2" charset="0"/>
                </a:rPr>
                <a:t>5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B11F6AD-418C-A74D-891A-41F0162D0FEC}"/>
                </a:ext>
              </a:extLst>
            </p:cNvPr>
            <p:cNvSpPr/>
            <p:nvPr/>
          </p:nvSpPr>
          <p:spPr>
            <a:xfrm>
              <a:off x="13573993" y="3483840"/>
              <a:ext cx="379118" cy="38761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Avenir Heavy" panose="02000503020000020003" pitchFamily="2" charset="0"/>
                </a:rPr>
                <a:t>6</a:t>
              </a:r>
            </a:p>
          </p:txBody>
        </p:sp>
        <p:sp>
          <p:nvSpPr>
            <p:cNvPr id="5" name="5-Point Star 4">
              <a:extLst>
                <a:ext uri="{FF2B5EF4-FFF2-40B4-BE49-F238E27FC236}">
                  <a16:creationId xmlns:a16="http://schemas.microsoft.com/office/drawing/2014/main" id="{666B1E92-31C5-F947-A25A-9B7FD7E26289}"/>
                </a:ext>
              </a:extLst>
            </p:cNvPr>
            <p:cNvSpPr/>
            <p:nvPr/>
          </p:nvSpPr>
          <p:spPr>
            <a:xfrm>
              <a:off x="8100812" y="3101615"/>
              <a:ext cx="292608" cy="266717"/>
            </a:xfrm>
            <a:prstGeom prst="star5">
              <a:avLst/>
            </a:prstGeom>
            <a:solidFill>
              <a:srgbClr val="AC8300"/>
            </a:solidFill>
            <a:ln w="28575">
              <a:solidFill>
                <a:srgbClr val="F1B903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1417BFC-A677-D247-A54E-A9A1E3095EAE}"/>
              </a:ext>
            </a:extLst>
          </p:cNvPr>
          <p:cNvSpPr txBox="1"/>
          <p:nvPr/>
        </p:nvSpPr>
        <p:spPr>
          <a:xfrm>
            <a:off x="10286683" y="6603848"/>
            <a:ext cx="566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venir Black" panose="02000503020000020003" pitchFamily="2" charset="0"/>
              </a:rPr>
              <a:t>16,500+ Members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DB54C9-9651-B647-8069-D11A466534A4}"/>
              </a:ext>
            </a:extLst>
          </p:cNvPr>
          <p:cNvGrpSpPr/>
          <p:nvPr/>
        </p:nvGrpSpPr>
        <p:grpSpPr>
          <a:xfrm>
            <a:off x="2087169" y="1295856"/>
            <a:ext cx="4282108" cy="6827510"/>
            <a:chOff x="2111883" y="1382355"/>
            <a:chExt cx="4282108" cy="68275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AF2299-43CC-2C47-8A97-68153E54A0E8}"/>
                </a:ext>
              </a:extLst>
            </p:cNvPr>
            <p:cNvSpPr txBox="1"/>
            <p:nvPr/>
          </p:nvSpPr>
          <p:spPr>
            <a:xfrm>
              <a:off x="2111883" y="1382355"/>
              <a:ext cx="4282108" cy="682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Heavy" panose="02000503020000020003" pitchFamily="2" charset="0"/>
                </a:rPr>
                <a:t>A</a:t>
              </a:r>
              <a:r>
                <a:rPr lang="en-US" sz="1300" dirty="0">
                  <a:latin typeface="Avenir Book" panose="02000503020000020003" pitchFamily="2" charset="0"/>
                </a:rPr>
                <a:t> – Clatsop Association (CAR), Seaside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rgbClr val="4472C4">
                      <a:lumMod val="75000"/>
                    </a:srgbClr>
                  </a:solidFill>
                  <a:latin typeface="Avenir Heavy" panose="02000503020000020003" pitchFamily="2" charset="0"/>
                </a:rPr>
                <a:t>B</a:t>
              </a:r>
              <a:r>
                <a:rPr lang="en-US" sz="130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 – Columbia County Board (CCBR), Portland</a:t>
              </a:r>
              <a:endParaRPr lang="en-US" sz="1300" dirty="0">
                <a:latin typeface="Avenir Book" panose="02000503020000020003" pitchFamily="2" charset="0"/>
              </a:endParaRP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Heavy" panose="02000503020000020003" pitchFamily="2" charset="0"/>
                </a:rPr>
                <a:t>C</a:t>
              </a:r>
              <a:r>
                <a:rPr lang="en-US" sz="1300" dirty="0">
                  <a:latin typeface="Avenir Book" panose="02000503020000020003" pitchFamily="2" charset="0"/>
                </a:rPr>
                <a:t> – Portland Metro Association (PMAR), Portland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D</a:t>
              </a:r>
              <a:r>
                <a:rPr lang="en-US" sz="1300" dirty="0">
                  <a:latin typeface="Avenir Book" panose="02000503020000020003" pitchFamily="2" charset="0"/>
                </a:rPr>
                <a:t> – East Metro Association (EMAR), Gresham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E</a:t>
              </a:r>
              <a:r>
                <a:rPr lang="en-US" sz="1300" dirty="0">
                  <a:latin typeface="Avenir Book" panose="02000503020000020003" pitchFamily="2" charset="0"/>
                </a:rPr>
                <a:t> – Mid-Columbia Association (MCAR), Hood River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F</a:t>
              </a:r>
              <a:r>
                <a:rPr lang="en-US" sz="1300" dirty="0">
                  <a:latin typeface="Avenir Book" panose="02000503020000020003" pitchFamily="2" charset="0"/>
                </a:rPr>
                <a:t> – Columbia Basin Board (CBBR), Hermiston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G</a:t>
              </a:r>
              <a:r>
                <a:rPr lang="en-US" sz="1300" dirty="0">
                  <a:latin typeface="Avenir Book" panose="02000503020000020003" pitchFamily="2" charset="0"/>
                </a:rPr>
                <a:t> – Umatilla County Board (UCBR), Pendleton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H</a:t>
              </a:r>
              <a:r>
                <a:rPr lang="en-US" sz="1300" dirty="0">
                  <a:latin typeface="Avenir Book" panose="02000503020000020003" pitchFamily="2" charset="0"/>
                </a:rPr>
                <a:t> – Northeast Oregon Board (NEOBR), LaGrande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I</a:t>
              </a:r>
              <a:r>
                <a:rPr lang="en-US" sz="1300" dirty="0">
                  <a:latin typeface="Avenir Book" panose="02000503020000020003" pitchFamily="2" charset="0"/>
                </a:rPr>
                <a:t> – Four Rivers Association, Nampa, Id.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300" dirty="0">
                  <a:latin typeface="Avenir Book" panose="02000503020000020003" pitchFamily="2" charset="0"/>
                </a:rPr>
                <a:t> – Tillamook County Board (TBOR), Tillamook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K</a:t>
              </a:r>
              <a:r>
                <a:rPr lang="en-US" sz="1300" dirty="0">
                  <a:latin typeface="Avenir Book" panose="02000503020000020003" pitchFamily="2" charset="0"/>
                </a:rPr>
                <a:t> – Yamhill County Association (YCAR), McMinnville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L</a:t>
              </a:r>
              <a:r>
                <a:rPr lang="en-US" sz="1300" dirty="0">
                  <a:latin typeface="Avenir Book" panose="02000503020000020003" pitchFamily="2" charset="0"/>
                </a:rPr>
                <a:t> – Lincoln County Board (LCBR), Lincoln City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M</a:t>
              </a:r>
              <a:r>
                <a:rPr lang="en-US" sz="1300" dirty="0">
                  <a:latin typeface="Avenir Book" panose="02000503020000020003" pitchFamily="2" charset="0"/>
                </a:rPr>
                <a:t> – Polk County Association (PCAR), Rickreall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N</a:t>
              </a:r>
              <a:r>
                <a:rPr lang="en-US" sz="1300" dirty="0">
                  <a:latin typeface="Avenir Book" panose="02000503020000020003" pitchFamily="2" charset="0"/>
                </a:rPr>
                <a:t> – Salem Association (SAR), Salem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O</a:t>
              </a:r>
              <a:r>
                <a:rPr lang="en-US" sz="1300" dirty="0">
                  <a:latin typeface="Avenir Book" panose="02000503020000020003" pitchFamily="2" charset="0"/>
                </a:rPr>
                <a:t> – North Willamette Association (NWAR), Salem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P</a:t>
              </a:r>
              <a:r>
                <a:rPr lang="en-US" sz="1300" dirty="0">
                  <a:latin typeface="Avenir Book" panose="02000503020000020003" pitchFamily="2" charset="0"/>
                </a:rPr>
                <a:t> – Willamette Association (WAOR), Albany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Q</a:t>
              </a:r>
              <a:r>
                <a:rPr lang="en-US" sz="1300" dirty="0">
                  <a:latin typeface="Avenir Book" panose="02000503020000020003" pitchFamily="2" charset="0"/>
                </a:rPr>
                <a:t> – Central Oregon Coast Board (COCBR), Florence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R</a:t>
              </a:r>
              <a:r>
                <a:rPr lang="en-US" sz="1300" dirty="0">
                  <a:latin typeface="Avenir Book" panose="02000503020000020003" pitchFamily="2" charset="0"/>
                </a:rPr>
                <a:t> – Eugene Association (EAR), Eugene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S</a:t>
              </a:r>
              <a:r>
                <a:rPr lang="en-US" sz="1300" dirty="0">
                  <a:latin typeface="Avenir Book" panose="02000503020000020003" pitchFamily="2" charset="0"/>
                </a:rPr>
                <a:t> – Springfield Board (SBOR), Springfield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T</a:t>
              </a:r>
              <a:r>
                <a:rPr lang="en-US" sz="1300" dirty="0">
                  <a:latin typeface="Avenir Book" panose="02000503020000020003" pitchFamily="2" charset="0"/>
                </a:rPr>
                <a:t> – Central Oregon Association (COAR), Bend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U</a:t>
              </a:r>
              <a:r>
                <a:rPr lang="en-US" sz="1300" dirty="0">
                  <a:latin typeface="Avenir Book" panose="02000503020000020003" pitchFamily="2" charset="0"/>
                </a:rPr>
                <a:t> – Coos County Board (CCBOR), North Bend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V</a:t>
              </a:r>
              <a:r>
                <a:rPr lang="en-US" sz="1300" dirty="0">
                  <a:latin typeface="Avenir Book" panose="02000503020000020003" pitchFamily="2" charset="0"/>
                </a:rPr>
                <a:t> – Douglas County Association (DCAR), Roseburg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W</a:t>
              </a:r>
              <a:r>
                <a:rPr lang="en-US" sz="1300" dirty="0">
                  <a:latin typeface="Avenir Book" panose="02000503020000020003" pitchFamily="2" charset="0"/>
                </a:rPr>
                <a:t> – Curry County Board (CCBR), Brookings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X</a:t>
              </a:r>
              <a:r>
                <a:rPr lang="en-US" sz="1300" dirty="0">
                  <a:latin typeface="Avenir Book" panose="02000503020000020003" pitchFamily="2" charset="0"/>
                </a:rPr>
                <a:t> – Rogue Valley Association (RVAR), Medford</a:t>
              </a:r>
            </a:p>
            <a:p>
              <a:pPr>
                <a:spcAft>
                  <a:spcPts val="400"/>
                </a:spcAft>
              </a:pPr>
              <a:r>
                <a:rPr lang="en-US" sz="1300" b="1" dirty="0">
                  <a:solidFill>
                    <a:schemeClr val="accent1">
                      <a:lumMod val="75000"/>
                    </a:schemeClr>
                  </a:solidFill>
                  <a:latin typeface="Avenir Book" panose="02000503020000020003" pitchFamily="2" charset="0"/>
                </a:rPr>
                <a:t>Y</a:t>
              </a:r>
              <a:r>
                <a:rPr lang="en-US" sz="1300" dirty="0">
                  <a:latin typeface="Avenir Book" panose="02000503020000020003" pitchFamily="2" charset="0"/>
                </a:rPr>
                <a:t> – Klamath County Association (KCAR), Klamath Falls</a:t>
              </a:r>
            </a:p>
            <a:p>
              <a:pPr>
                <a:spcAft>
                  <a:spcPts val="400"/>
                </a:spcAft>
              </a:pPr>
              <a:r>
                <a:rPr lang="en-US" sz="1300" dirty="0">
                  <a:latin typeface="Avenir Book" panose="02000503020000020003" pitchFamily="2" charset="0"/>
                </a:rPr>
                <a:t>      Oregon Association (OAR), Salem</a:t>
              </a:r>
            </a:p>
            <a:p>
              <a:pPr>
                <a:spcAft>
                  <a:spcPts val="400"/>
                </a:spcAft>
              </a:pPr>
              <a:r>
                <a:rPr lang="en-US" sz="1300" dirty="0">
                  <a:latin typeface="Avenir Book" panose="02000503020000020003" pitchFamily="2" charset="0"/>
                </a:rPr>
                <a:t>      Districts (6)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8BAE7FC-C9DF-304B-A64D-5649259EB124}"/>
                </a:ext>
              </a:extLst>
            </p:cNvPr>
            <p:cNvSpPr/>
            <p:nvPr/>
          </p:nvSpPr>
          <p:spPr>
            <a:xfrm>
              <a:off x="2160564" y="7878232"/>
              <a:ext cx="217030" cy="22148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venir Heavy" panose="02000503020000020003" pitchFamily="2" charset="0"/>
              </a:endParaRPr>
            </a:p>
          </p:txBody>
        </p:sp>
        <p:sp>
          <p:nvSpPr>
            <p:cNvPr id="43" name="5-Point Star 42">
              <a:extLst>
                <a:ext uri="{FF2B5EF4-FFF2-40B4-BE49-F238E27FC236}">
                  <a16:creationId xmlns:a16="http://schemas.microsoft.com/office/drawing/2014/main" id="{54B6BD3B-0802-8A4C-843E-725C12BBA0AF}"/>
                </a:ext>
              </a:extLst>
            </p:cNvPr>
            <p:cNvSpPr/>
            <p:nvPr/>
          </p:nvSpPr>
          <p:spPr>
            <a:xfrm>
              <a:off x="2141004" y="7611513"/>
              <a:ext cx="241520" cy="217189"/>
            </a:xfrm>
            <a:prstGeom prst="star5">
              <a:avLst/>
            </a:prstGeom>
            <a:solidFill>
              <a:srgbClr val="AC8300"/>
            </a:solidFill>
            <a:ln w="28575">
              <a:solidFill>
                <a:srgbClr val="F1B90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id="{01064E4D-CF30-9E4D-AA8B-502D7F70F2B3}"/>
              </a:ext>
            </a:extLst>
          </p:cNvPr>
          <p:cNvSpPr/>
          <p:nvPr/>
        </p:nvSpPr>
        <p:spPr>
          <a:xfrm>
            <a:off x="8136360" y="2289065"/>
            <a:ext cx="390144" cy="390144"/>
          </a:xfrm>
          <a:prstGeom prst="heptagon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Medium" panose="02000503020000020003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3885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3374" y="1742697"/>
            <a:ext cx="54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venir Black" panose="02000503020000020003" pitchFamily="2" charset="0"/>
                <a:ea typeface="Avenir Heavy" charset="0"/>
                <a:cs typeface="Avenir Heavy" charset="0"/>
              </a:rPr>
              <a:t>MISSION &amp; VISION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0E9E3-7908-2A4A-A057-1CF2BA9813E8}"/>
              </a:ext>
            </a:extLst>
          </p:cNvPr>
          <p:cNvSpPr txBox="1"/>
          <p:nvPr/>
        </p:nvSpPr>
        <p:spPr>
          <a:xfrm>
            <a:off x="483374" y="3066753"/>
            <a:ext cx="71888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Light" charset="0"/>
                <a:ea typeface="Avenir Light" charset="0"/>
                <a:cs typeface="Avenir Light" charset="0"/>
              </a:rPr>
              <a:t>Our mission is to unify and serve our members and local associations by providing the resources and tools for their success.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13F5D0-90F5-0240-9D5F-FEEB241991AC}"/>
              </a:ext>
            </a:extLst>
          </p:cNvPr>
          <p:cNvSpPr txBox="1"/>
          <p:nvPr/>
        </p:nvSpPr>
        <p:spPr>
          <a:xfrm>
            <a:off x="8649243" y="3066752"/>
            <a:ext cx="7188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Light" charset="0"/>
                <a:ea typeface="Avenir Light" charset="0"/>
                <a:cs typeface="Avenir Light" charset="0"/>
              </a:rPr>
              <a:t>Our vision is to be the trusted source for all things real estate in Oregon.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4DA0B6-46BC-074C-873B-B9C1765D4ECE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9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79061" y="1383521"/>
            <a:ext cx="6991876" cy="1409583"/>
            <a:chOff x="379061" y="1150771"/>
            <a:chExt cx="6991876" cy="1409583"/>
          </a:xfrm>
        </p:grpSpPr>
        <p:sp>
          <p:nvSpPr>
            <p:cNvPr id="24" name="TextBox 23"/>
            <p:cNvSpPr txBox="1"/>
            <p:nvPr/>
          </p:nvSpPr>
          <p:spPr>
            <a:xfrm>
              <a:off x="1935228" y="1442026"/>
              <a:ext cx="5435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venir Black" panose="02000503020000020003" pitchFamily="2" charset="0"/>
                  <a:ea typeface="Avenir Heavy" charset="0"/>
                  <a:cs typeface="Avenir Heavy" charset="0"/>
                </a:rPr>
                <a:t>Business Toolkits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4"/>
            <a:stretch/>
          </p:blipFill>
          <p:spPr>
            <a:xfrm>
              <a:off x="379061" y="1150771"/>
              <a:ext cx="1556167" cy="140958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374" y="3066753"/>
            <a:ext cx="718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Buyer/Seller Advisories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6077" y="6708859"/>
            <a:ext cx="718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Risk Management Toolkit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6077" y="5494823"/>
            <a:ext cx="7188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DCMA Toolkit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6077" y="4280788"/>
            <a:ext cx="718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Flood Insurance Toolkit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29E35B-67DF-5443-A191-C8E541559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129" r="5350" b="-129"/>
          <a:stretch/>
        </p:blipFill>
        <p:spPr>
          <a:xfrm>
            <a:off x="7973586" y="1317444"/>
            <a:ext cx="8075762" cy="65668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BC508E-5DAE-744E-AF08-3BBFEC4880FC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2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1CF7C-1C36-CE49-A58A-35E76FDCF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/>
          <a:stretch/>
        </p:blipFill>
        <p:spPr>
          <a:xfrm>
            <a:off x="7897092" y="1317444"/>
            <a:ext cx="8075762" cy="65671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170544-6D20-1140-96C3-4CA6F84278AA}"/>
              </a:ext>
            </a:extLst>
          </p:cNvPr>
          <p:cNvGrpSpPr/>
          <p:nvPr/>
        </p:nvGrpSpPr>
        <p:grpSpPr>
          <a:xfrm>
            <a:off x="483374" y="1346568"/>
            <a:ext cx="6853882" cy="1519605"/>
            <a:chOff x="483374" y="1346568"/>
            <a:chExt cx="6853882" cy="151960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CE08CF-300E-0D4F-AB4F-A2FE20A358BA}"/>
                </a:ext>
              </a:extLst>
            </p:cNvPr>
            <p:cNvSpPr txBox="1"/>
            <p:nvPr/>
          </p:nvSpPr>
          <p:spPr>
            <a:xfrm>
              <a:off x="1895872" y="1671202"/>
              <a:ext cx="54413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venir Black" panose="02000503020000020003" pitchFamily="2" charset="0"/>
                  <a:ea typeface="Avenir Heavy" charset="0"/>
                  <a:cs typeface="Avenir Heavy" charset="0"/>
                </a:rPr>
                <a:t>Member Directory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E3BED09-84B1-9841-934C-395533603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1" t="2100" r="-3441" b="78618"/>
            <a:stretch/>
          </p:blipFill>
          <p:spPr>
            <a:xfrm>
              <a:off x="483374" y="1346568"/>
              <a:ext cx="1486329" cy="15196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EE681-AEE6-9F42-85EC-F826272305AB}"/>
              </a:ext>
            </a:extLst>
          </p:cNvPr>
          <p:cNvGrpSpPr/>
          <p:nvPr/>
        </p:nvGrpSpPr>
        <p:grpSpPr>
          <a:xfrm>
            <a:off x="569251" y="3719397"/>
            <a:ext cx="6768005" cy="1085403"/>
            <a:chOff x="569251" y="3670022"/>
            <a:chExt cx="6768005" cy="10854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21DAA3-50C3-3B4F-BCAC-95536D06F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9856" y="3772534"/>
              <a:ext cx="925026" cy="92502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77567B-D5FC-224E-906D-EA44508119A9}"/>
                </a:ext>
              </a:extLst>
            </p:cNvPr>
            <p:cNvSpPr/>
            <p:nvPr/>
          </p:nvSpPr>
          <p:spPr>
            <a:xfrm>
              <a:off x="569251" y="3670022"/>
              <a:ext cx="1112256" cy="1085403"/>
            </a:xfrm>
            <a:prstGeom prst="ellipse">
              <a:avLst/>
            </a:prstGeom>
            <a:noFill/>
            <a:ln w="476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9648DC-DC79-8145-80FE-5652A48A2953}"/>
                </a:ext>
              </a:extLst>
            </p:cNvPr>
            <p:cNvSpPr txBox="1"/>
            <p:nvPr/>
          </p:nvSpPr>
          <p:spPr>
            <a:xfrm>
              <a:off x="1895872" y="3894390"/>
              <a:ext cx="54413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>
                      <a:lumMod val="75000"/>
                    </a:schemeClr>
                  </a:solidFill>
                  <a:latin typeface="Avenir Black" panose="02000503020000020003" pitchFamily="2" charset="0"/>
                  <a:ea typeface="Avenir Heavy" charset="0"/>
                  <a:cs typeface="Avenir Heavy" charset="0"/>
                </a:rPr>
                <a:t>Mobile Safety App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93761F-BD6B-7448-8037-BA960A6BFCB1}"/>
              </a:ext>
            </a:extLst>
          </p:cNvPr>
          <p:cNvGrpSpPr/>
          <p:nvPr/>
        </p:nvGrpSpPr>
        <p:grpSpPr>
          <a:xfrm>
            <a:off x="569251" y="6057024"/>
            <a:ext cx="7327840" cy="1075301"/>
            <a:chOff x="569251" y="6223274"/>
            <a:chExt cx="7327840" cy="107530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7D9C4A-D051-3144-8ED7-3656D236B35F}"/>
                </a:ext>
              </a:extLst>
            </p:cNvPr>
            <p:cNvSpPr/>
            <p:nvPr/>
          </p:nvSpPr>
          <p:spPr>
            <a:xfrm>
              <a:off x="569251" y="6223274"/>
              <a:ext cx="1095631" cy="1075301"/>
            </a:xfrm>
            <a:prstGeom prst="ellipse">
              <a:avLst/>
            </a:pr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8CB2E8-A9A8-3840-86B5-BA0D89ECD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3344" y="6386760"/>
              <a:ext cx="770293" cy="72893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9076FD-01F4-794F-9685-71B534527BE4}"/>
                </a:ext>
              </a:extLst>
            </p:cNvPr>
            <p:cNvSpPr txBox="1"/>
            <p:nvPr/>
          </p:nvSpPr>
          <p:spPr>
            <a:xfrm>
              <a:off x="1969702" y="6376203"/>
              <a:ext cx="5927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venir Black" panose="02000503020000020003" pitchFamily="2" charset="0"/>
                  <a:ea typeface="Avenir Heavy" charset="0"/>
                  <a:cs typeface="Avenir Heavy" charset="0"/>
                </a:rPr>
                <a:t>Housing Market Data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DC72B-63CC-CD4A-BBFB-E54EC5BEAF24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/>
          <a:stretch/>
        </p:blipFill>
        <p:spPr>
          <a:xfrm>
            <a:off x="7897092" y="1325906"/>
            <a:ext cx="8075762" cy="65671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4161" y="3061422"/>
            <a:ext cx="70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Transaction Forms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r="9648"/>
          <a:stretch/>
        </p:blipFill>
        <p:spPr>
          <a:xfrm>
            <a:off x="7897092" y="1310812"/>
            <a:ext cx="8075762" cy="66593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9EE438-2F25-6841-B398-9A8063E047E9}"/>
              </a:ext>
            </a:extLst>
          </p:cNvPr>
          <p:cNvSpPr txBox="1"/>
          <p:nvPr/>
        </p:nvSpPr>
        <p:spPr>
          <a:xfrm>
            <a:off x="483374" y="4290322"/>
            <a:ext cx="70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E&amp;O Insurance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4CA230-F100-8E41-A6C4-701B7D685583}"/>
              </a:ext>
            </a:extLst>
          </p:cNvPr>
          <p:cNvSpPr txBox="1"/>
          <p:nvPr/>
        </p:nvSpPr>
        <p:spPr>
          <a:xfrm>
            <a:off x="483374" y="5485289"/>
            <a:ext cx="7268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Office Supplies</a:t>
            </a:r>
            <a:endParaRPr lang="en-US" sz="4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37783F-AA58-C443-8A6A-1F9F1DCC3CF0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8EBE6-63E3-0045-8185-C35232995D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2100" r="-3441" b="78618"/>
          <a:stretch/>
        </p:blipFill>
        <p:spPr>
          <a:xfrm>
            <a:off x="483374" y="1346568"/>
            <a:ext cx="1486329" cy="1519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-218" r="-5174" b="-218"/>
          <a:stretch/>
        </p:blipFill>
        <p:spPr>
          <a:xfrm>
            <a:off x="512892" y="1300912"/>
            <a:ext cx="1427292" cy="14504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C7CA3A-A484-3343-A137-77ACF736BDC1}"/>
              </a:ext>
            </a:extLst>
          </p:cNvPr>
          <p:cNvSpPr txBox="1"/>
          <p:nvPr/>
        </p:nvSpPr>
        <p:spPr>
          <a:xfrm>
            <a:off x="1890309" y="1668847"/>
            <a:ext cx="5701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venir Black" panose="02000503020000020003" pitchFamily="2" charset="0"/>
                <a:ea typeface="Avenir Heavy" charset="0"/>
                <a:cs typeface="Avenir Heavy" charset="0"/>
              </a:rPr>
              <a:t>Member Discounts</a:t>
            </a:r>
          </a:p>
        </p:txBody>
      </p:sp>
    </p:spTree>
    <p:extLst>
      <p:ext uri="{BB962C8B-B14F-4D97-AF65-F5344CB8AC3E}">
        <p14:creationId xmlns:p14="http://schemas.microsoft.com/office/powerpoint/2010/main" val="79748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2535" y="4246289"/>
            <a:ext cx="700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Tech Helpline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2535" y="3058980"/>
            <a:ext cx="70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Group Insurance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71CCE13-22DF-0540-8E57-DBA53E310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252" y="1660933"/>
            <a:ext cx="2974241" cy="20053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D38ED2-8F0C-1841-A01D-5B96FD550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9125" r="7494" b="10694"/>
          <a:stretch/>
        </p:blipFill>
        <p:spPr>
          <a:xfrm>
            <a:off x="12659252" y="3887292"/>
            <a:ext cx="2846321" cy="14922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DFFEC3-475C-6141-BB68-7AA832AB9827}"/>
              </a:ext>
            </a:extLst>
          </p:cNvPr>
          <p:cNvSpPr txBox="1"/>
          <p:nvPr/>
        </p:nvSpPr>
        <p:spPr>
          <a:xfrm>
            <a:off x="482535" y="5433598"/>
            <a:ext cx="6766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Columbia Sportswear </a:t>
            </a:r>
            <a:b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</a:b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   Employee Store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91425-7920-D142-A557-100397A1B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50" y="1045029"/>
            <a:ext cx="4711089" cy="6517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B9F38-88A2-C34D-A36B-D6DD7D1C5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252" y="5600543"/>
            <a:ext cx="2981588" cy="837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DD7656-9DC7-284E-A17A-25820173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-218" r="-5174" b="-218"/>
          <a:stretch/>
        </p:blipFill>
        <p:spPr>
          <a:xfrm>
            <a:off x="512892" y="1300912"/>
            <a:ext cx="1427292" cy="1450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16D047-B45A-C240-B8EE-959B14D19DBE}"/>
              </a:ext>
            </a:extLst>
          </p:cNvPr>
          <p:cNvSpPr txBox="1"/>
          <p:nvPr/>
        </p:nvSpPr>
        <p:spPr>
          <a:xfrm>
            <a:off x="1890309" y="1668847"/>
            <a:ext cx="5701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venir Black" panose="02000503020000020003" pitchFamily="2" charset="0"/>
                <a:ea typeface="Avenir Heavy" charset="0"/>
                <a:cs typeface="Avenir Heavy" charset="0"/>
              </a:rPr>
              <a:t>Member Discounts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5D9A1D-709B-0744-A75C-B920456EF340}"/>
              </a:ext>
            </a:extLst>
          </p:cNvPr>
          <p:cNvSpPr txBox="1"/>
          <p:nvPr/>
        </p:nvSpPr>
        <p:spPr>
          <a:xfrm>
            <a:off x="482535" y="7236459"/>
            <a:ext cx="718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Aft>
                <a:spcPts val="600"/>
              </a:spcAft>
            </a:pPr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&gt; Risk Management Toolkit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57067E-2BB2-4342-96AA-F31007015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9252" y="6659343"/>
            <a:ext cx="2974241" cy="91181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DD54D5C-49F2-8741-A3FF-99075EF83809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5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99998" y="4882199"/>
            <a:ext cx="677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RPAC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566B4F-A24F-FB47-A67B-9837F5B07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39" y="7093777"/>
            <a:ext cx="2921508" cy="77628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93FA1BA-ECB4-2446-B5DD-C5573E740804}"/>
              </a:ext>
            </a:extLst>
          </p:cNvPr>
          <p:cNvGrpSpPr/>
          <p:nvPr/>
        </p:nvGrpSpPr>
        <p:grpSpPr>
          <a:xfrm>
            <a:off x="600368" y="1499687"/>
            <a:ext cx="1179938" cy="1112408"/>
            <a:chOff x="569621" y="5336266"/>
            <a:chExt cx="749640" cy="72634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F189A8-29FC-514F-A3AF-3E222B548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12" y="5368233"/>
              <a:ext cx="589257" cy="589257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A8DC415-8BFD-F241-86E3-E76680A21189}"/>
                </a:ext>
              </a:extLst>
            </p:cNvPr>
            <p:cNvSpPr/>
            <p:nvPr/>
          </p:nvSpPr>
          <p:spPr>
            <a:xfrm>
              <a:off x="569621" y="5336266"/>
              <a:ext cx="749640" cy="726345"/>
            </a:xfrm>
            <a:prstGeom prst="ellipse">
              <a:avLst/>
            </a:prstGeom>
            <a:noFill/>
            <a:ln w="476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12F320C-9A28-014E-848F-E6292E71343A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F3D7C2-F2B3-F24B-8D18-678B8374DBA5}"/>
              </a:ext>
            </a:extLst>
          </p:cNvPr>
          <p:cNvSpPr txBox="1"/>
          <p:nvPr/>
        </p:nvSpPr>
        <p:spPr>
          <a:xfrm>
            <a:off x="483374" y="3066753"/>
            <a:ext cx="677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Government Affairs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CAAB35-F485-E944-9EB7-921C217B7938}"/>
              </a:ext>
            </a:extLst>
          </p:cNvPr>
          <p:cNvSpPr txBox="1"/>
          <p:nvPr/>
        </p:nvSpPr>
        <p:spPr>
          <a:xfrm>
            <a:off x="483374" y="3974476"/>
            <a:ext cx="677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Political Affairs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529A33-3F95-FA4A-B4C6-9796E8DEE15D}"/>
              </a:ext>
            </a:extLst>
          </p:cNvPr>
          <p:cNvSpPr txBox="1"/>
          <p:nvPr/>
        </p:nvSpPr>
        <p:spPr>
          <a:xfrm>
            <a:off x="499997" y="5789922"/>
            <a:ext cx="677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Issues Mobilization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0F753B-A736-9245-8BEE-DCCB68F5F23C}"/>
              </a:ext>
            </a:extLst>
          </p:cNvPr>
          <p:cNvSpPr txBox="1"/>
          <p:nvPr/>
        </p:nvSpPr>
        <p:spPr>
          <a:xfrm>
            <a:off x="522654" y="6697644"/>
            <a:ext cx="677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Calls for Action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9D8CDC-C5B0-3C4C-BF07-ED21483976BA}"/>
              </a:ext>
            </a:extLst>
          </p:cNvPr>
          <p:cNvSpPr txBox="1"/>
          <p:nvPr/>
        </p:nvSpPr>
        <p:spPr>
          <a:xfrm>
            <a:off x="1917151" y="1615152"/>
            <a:ext cx="2920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venir Black" panose="02000503020000020003" pitchFamily="2" charset="0"/>
                <a:ea typeface="Avenir Heavy" charset="0"/>
                <a:cs typeface="Avenir Heavy" charset="0"/>
              </a:rPr>
              <a:t>Advocacy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62633-6E65-5942-BF45-28FFBD65D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695" y="7093778"/>
            <a:ext cx="1211764" cy="7762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49B923F-D802-3948-9ADA-6121756977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8"/>
          <a:stretch/>
        </p:blipFill>
        <p:spPr>
          <a:xfrm>
            <a:off x="7905339" y="1238134"/>
            <a:ext cx="8053987" cy="56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88618" y="3069442"/>
            <a:ext cx="737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6A89C5"/>
                </a:solidFill>
                <a:latin typeface="Avenir Heavy" charset="0"/>
                <a:ea typeface="Avenir Heavy" charset="0"/>
                <a:cs typeface="Avenir Heavy" charset="0"/>
              </a:rPr>
              <a:t>&gt; Legal Hotline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0283" r="-497" b="43265"/>
          <a:stretch/>
        </p:blipFill>
        <p:spPr>
          <a:xfrm>
            <a:off x="413945" y="1401346"/>
            <a:ext cx="1486400" cy="12457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35228" y="1660532"/>
            <a:ext cx="5134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A89C5"/>
                </a:solidFill>
                <a:latin typeface="Avenir Black" panose="02000503020000020003" pitchFamily="2" charset="0"/>
                <a:ea typeface="Avenir Heavy" charset="0"/>
                <a:cs typeface="Avenir Heavy" charset="0"/>
              </a:rPr>
              <a:t>Risk Management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7EE33F-BA08-D44A-98AE-CD2EDFD7FCCB}"/>
              </a:ext>
            </a:extLst>
          </p:cNvPr>
          <p:cNvSpPr txBox="1"/>
          <p:nvPr/>
        </p:nvSpPr>
        <p:spPr>
          <a:xfrm>
            <a:off x="486077" y="4280788"/>
            <a:ext cx="741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6A89C5"/>
                </a:solidFill>
                <a:latin typeface="Avenir Heavy" charset="0"/>
                <a:ea typeface="Avenir Heavy" charset="0"/>
                <a:cs typeface="Avenir Heavy" charset="0"/>
              </a:rPr>
              <a:t>&gt; Legal Hotline Q&amp;A Archives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63EED-2122-854A-9EB6-CAEFFD173F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/>
          <a:stretch/>
        </p:blipFill>
        <p:spPr>
          <a:xfrm>
            <a:off x="7897091" y="1310813"/>
            <a:ext cx="8075761" cy="66593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9969D7-9024-6945-ABCA-FCDCFAAE707A}"/>
              </a:ext>
            </a:extLst>
          </p:cNvPr>
          <p:cNvSpPr txBox="1"/>
          <p:nvPr/>
        </p:nvSpPr>
        <p:spPr>
          <a:xfrm>
            <a:off x="486076" y="5492134"/>
            <a:ext cx="741146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6A89C5"/>
                </a:solidFill>
                <a:latin typeface="Avenir Heavy" charset="0"/>
                <a:ea typeface="Avenir Heavy" charset="0"/>
                <a:cs typeface="Avenir Heavy" charset="0"/>
              </a:rPr>
              <a:t>&gt; Mediation &amp; Arbitration    </a:t>
            </a: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6A89C5"/>
                </a:solidFill>
                <a:latin typeface="Avenir Heavy" charset="0"/>
                <a:ea typeface="Avenir Heavy" charset="0"/>
                <a:cs typeface="Avenir Heavy" charset="0"/>
              </a:rPr>
              <a:t>  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55A809-39BF-CD40-97F4-48353DAAD70B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9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0" y="0"/>
            <a:ext cx="5704641" cy="10450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Heavy" charset="0"/>
                <a:ea typeface="Avenir Heavy" charset="0"/>
                <a:cs typeface="Avenir Heavy" charset="0"/>
              </a:rPr>
              <a:t>MEMBER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91F585-8510-8D48-B965-D272D1B899A6}"/>
              </a:ext>
            </a:extLst>
          </p:cNvPr>
          <p:cNvSpPr txBox="1"/>
          <p:nvPr/>
        </p:nvSpPr>
        <p:spPr>
          <a:xfrm>
            <a:off x="505096" y="4269606"/>
            <a:ext cx="697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Online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D66A7-41CA-3C4A-9DED-D4BA6CD70F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94" y="1439639"/>
            <a:ext cx="1200487" cy="12004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AA4BCE-A7DE-1648-A8DA-79767BEAE250}"/>
              </a:ext>
            </a:extLst>
          </p:cNvPr>
          <p:cNvSpPr txBox="1"/>
          <p:nvPr/>
        </p:nvSpPr>
        <p:spPr>
          <a:xfrm>
            <a:off x="1917151" y="1302231"/>
            <a:ext cx="5395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lack" panose="02000503020000020003" pitchFamily="2" charset="0"/>
                <a:ea typeface="Avenir Heavy" charset="0"/>
                <a:cs typeface="Avenir Heavy" charset="0"/>
              </a:rPr>
              <a:t>Professional Development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65FCC54-8883-0D41-B5EE-735A7188FF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9" t="11245" b="11259"/>
          <a:stretch/>
        </p:blipFill>
        <p:spPr>
          <a:xfrm>
            <a:off x="7903754" y="6980748"/>
            <a:ext cx="2188563" cy="9711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8F95D5-649F-334B-8F2C-2C2FADF08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23" y="6985956"/>
            <a:ext cx="2324724" cy="9659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2BCC75-4B0A-D649-BC75-56B712E491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16775" b="16640"/>
          <a:stretch/>
        </p:blipFill>
        <p:spPr>
          <a:xfrm>
            <a:off x="13026452" y="7047706"/>
            <a:ext cx="2953063" cy="90420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A8DC4D4-C6C5-8643-9442-6FF6555ED31D}"/>
              </a:ext>
            </a:extLst>
          </p:cNvPr>
          <p:cNvSpPr txBox="1"/>
          <p:nvPr/>
        </p:nvSpPr>
        <p:spPr>
          <a:xfrm>
            <a:off x="488471" y="3063594"/>
            <a:ext cx="70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&gt; Live Coursework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A71721-58E0-5B47-99B8-FED11E55B665}"/>
              </a:ext>
            </a:extLst>
          </p:cNvPr>
          <p:cNvSpPr/>
          <p:nvPr/>
        </p:nvSpPr>
        <p:spPr>
          <a:xfrm>
            <a:off x="5711252" y="0"/>
            <a:ext cx="10544748" cy="1045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30554F-CE01-8A49-9925-F1D1A82452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567" r="16943"/>
          <a:stretch/>
        </p:blipFill>
        <p:spPr>
          <a:xfrm>
            <a:off x="7903754" y="1302230"/>
            <a:ext cx="8075761" cy="54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9804</TotalTime>
  <Words>1469</Words>
  <Application>Microsoft Macintosh PowerPoint</Application>
  <PresentationFormat>Custom</PresentationFormat>
  <Paragraphs>293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Avenir Black</vt:lpstr>
      <vt:lpstr>Avenir Book</vt:lpstr>
      <vt:lpstr>Avenir Book Oblique</vt:lpstr>
      <vt:lpstr>Avenir Heavy</vt:lpstr>
      <vt:lpstr>Avenir Light</vt:lpstr>
      <vt:lpstr>Avenir Medium</vt:lpstr>
      <vt:lpstr>Avenir Roman</vt:lpstr>
      <vt:lpstr>Calibri</vt:lpstr>
      <vt:lpstr>Calibri Light</vt:lpstr>
      <vt:lpstr>DIN Alternate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Reception</dc:creator>
  <cp:lastModifiedBy>Rich Binsacca</cp:lastModifiedBy>
  <cp:revision>178</cp:revision>
  <cp:lastPrinted>2018-03-11T15:08:57Z</cp:lastPrinted>
  <dcterms:created xsi:type="dcterms:W3CDTF">2017-08-17T18:25:35Z</dcterms:created>
  <dcterms:modified xsi:type="dcterms:W3CDTF">2018-04-19T19:05:46Z</dcterms:modified>
</cp:coreProperties>
</file>